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30" r:id="rId2"/>
    <p:sldId id="331" r:id="rId3"/>
    <p:sldId id="407" r:id="rId4"/>
    <p:sldId id="415" r:id="rId5"/>
    <p:sldId id="417" r:id="rId6"/>
    <p:sldId id="402" r:id="rId7"/>
    <p:sldId id="413" r:id="rId8"/>
    <p:sldId id="438" r:id="rId9"/>
    <p:sldId id="373" r:id="rId10"/>
    <p:sldId id="441" r:id="rId11"/>
    <p:sldId id="375" r:id="rId12"/>
    <p:sldId id="448" r:id="rId13"/>
    <p:sldId id="443" r:id="rId14"/>
    <p:sldId id="439" r:id="rId15"/>
    <p:sldId id="367" r:id="rId16"/>
    <p:sldId id="446" r:id="rId1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67984" autoAdjust="0"/>
  </p:normalViewPr>
  <p:slideViewPr>
    <p:cSldViewPr>
      <p:cViewPr>
        <p:scale>
          <a:sx n="54" d="100"/>
          <a:sy n="54" d="100"/>
        </p:scale>
        <p:origin x="-1806" y="24"/>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5" d="100"/>
          <a:sy n="75" d="100"/>
        </p:scale>
        <p:origin x="-3072" y="37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127032832"/>
        <c:axId val="126943808"/>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127032832"/>
        <c:axId val="126943808"/>
      </c:lineChart>
      <c:catAx>
        <c:axId val="12703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6943808"/>
        <c:crosses val="autoZero"/>
        <c:auto val="1"/>
        <c:lblAlgn val="ctr"/>
        <c:lblOffset val="100"/>
        <c:tickLblSkip val="5"/>
        <c:tickMarkSkip val="5"/>
        <c:noMultiLvlLbl val="0"/>
      </c:catAx>
      <c:valAx>
        <c:axId val="126943808"/>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703283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130704896"/>
        <c:axId val="129076032"/>
      </c:lineChart>
      <c:catAx>
        <c:axId val="13070489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29076032"/>
        <c:crosses val="autoZero"/>
        <c:auto val="1"/>
        <c:lblAlgn val="ctr"/>
        <c:lblOffset val="100"/>
        <c:noMultiLvlLbl val="0"/>
      </c:catAx>
      <c:valAx>
        <c:axId val="129076032"/>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30704896"/>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127306240"/>
        <c:axId val="129077760"/>
      </c:lineChart>
      <c:catAx>
        <c:axId val="12730624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29077760"/>
        <c:crosses val="autoZero"/>
        <c:auto val="1"/>
        <c:lblAlgn val="ctr"/>
        <c:lblOffset val="100"/>
        <c:noMultiLvlLbl val="0"/>
      </c:catAx>
      <c:valAx>
        <c:axId val="129077760"/>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27306240"/>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marker val="1"/>
        <c:smooth val="0"/>
        <c:axId val="127309824"/>
        <c:axId val="129080064"/>
      </c:lineChart>
      <c:catAx>
        <c:axId val="12730982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29080064"/>
        <c:crosses val="autoZero"/>
        <c:auto val="1"/>
        <c:lblAlgn val="ctr"/>
        <c:lblOffset val="100"/>
        <c:noMultiLvlLbl val="0"/>
      </c:catAx>
      <c:valAx>
        <c:axId val="129080064"/>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27309824"/>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marker val="1"/>
        <c:smooth val="0"/>
        <c:axId val="161687040"/>
        <c:axId val="130458176"/>
      </c:lineChart>
      <c:catAx>
        <c:axId val="16168704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30458176"/>
        <c:crosses val="autoZero"/>
        <c:auto val="1"/>
        <c:lblAlgn val="ctr"/>
        <c:lblOffset val="100"/>
        <c:noMultiLvlLbl val="0"/>
      </c:catAx>
      <c:valAx>
        <c:axId val="130458176"/>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61687040"/>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176243712"/>
        <c:axId val="173103872"/>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176244736"/>
        <c:axId val="173104448"/>
      </c:lineChart>
      <c:catAx>
        <c:axId val="176243712"/>
        <c:scaling>
          <c:orientation val="minMax"/>
        </c:scaling>
        <c:delete val="0"/>
        <c:axPos val="b"/>
        <c:numFmt formatCode="General" sourceLinked="0"/>
        <c:majorTickMark val="out"/>
        <c:minorTickMark val="none"/>
        <c:tickLblPos val="nextTo"/>
        <c:txPr>
          <a:bodyPr/>
          <a:lstStyle/>
          <a:p>
            <a:pPr>
              <a:defRPr sz="1400" b="1"/>
            </a:pPr>
            <a:endParaRPr lang="en-US"/>
          </a:p>
        </c:txPr>
        <c:crossAx val="173103872"/>
        <c:crosses val="autoZero"/>
        <c:auto val="1"/>
        <c:lblAlgn val="ctr"/>
        <c:lblOffset val="100"/>
        <c:noMultiLvlLbl val="0"/>
      </c:catAx>
      <c:valAx>
        <c:axId val="173103872"/>
        <c:scaling>
          <c:orientation val="minMax"/>
        </c:scaling>
        <c:delete val="0"/>
        <c:axPos val="l"/>
        <c:numFmt formatCode="#,##0" sourceLinked="1"/>
        <c:majorTickMark val="out"/>
        <c:minorTickMark val="none"/>
        <c:tickLblPos val="nextTo"/>
        <c:txPr>
          <a:bodyPr/>
          <a:lstStyle/>
          <a:p>
            <a:pPr>
              <a:defRPr sz="1200"/>
            </a:pPr>
            <a:endParaRPr lang="en-US"/>
          </a:p>
        </c:txPr>
        <c:crossAx val="176243712"/>
        <c:crosses val="autoZero"/>
        <c:crossBetween val="between"/>
      </c:valAx>
      <c:valAx>
        <c:axId val="173104448"/>
        <c:scaling>
          <c:orientation val="minMax"/>
        </c:scaling>
        <c:delete val="0"/>
        <c:axPos val="r"/>
        <c:numFmt formatCode="0%" sourceLinked="0"/>
        <c:majorTickMark val="out"/>
        <c:minorTickMark val="none"/>
        <c:tickLblPos val="nextTo"/>
        <c:txPr>
          <a:bodyPr/>
          <a:lstStyle/>
          <a:p>
            <a:pPr>
              <a:defRPr sz="1400"/>
            </a:pPr>
            <a:endParaRPr lang="en-US"/>
          </a:p>
        </c:txPr>
        <c:crossAx val="176244736"/>
        <c:crosses val="max"/>
        <c:crossBetween val="between"/>
      </c:valAx>
      <c:catAx>
        <c:axId val="176244736"/>
        <c:scaling>
          <c:orientation val="minMax"/>
        </c:scaling>
        <c:delete val="1"/>
        <c:axPos val="b"/>
        <c:numFmt formatCode="General" sourceLinked="1"/>
        <c:majorTickMark val="out"/>
        <c:minorTickMark val="none"/>
        <c:tickLblPos val="nextTo"/>
        <c:crossAx val="173104448"/>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1440</c:v>
                </c:pt>
                <c:pt idx="1">
                  <c:v>1543</c:v>
                </c:pt>
                <c:pt idx="2">
                  <c:v>1609</c:v>
                </c:pt>
                <c:pt idx="3">
                  <c:v>1557</c:v>
                </c:pt>
                <c:pt idx="4">
                  <c:v>1623</c:v>
                </c:pt>
                <c:pt idx="5">
                  <c:v>1481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161685504"/>
        <c:axId val="128313024"/>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0.72699999999999998</c:v>
                </c:pt>
                <c:pt idx="1">
                  <c:v>0.75600000000000001</c:v>
                </c:pt>
                <c:pt idx="2">
                  <c:v>0.73399999999999999</c:v>
                </c:pt>
                <c:pt idx="3" formatCode="0%">
                  <c:v>0.69099999999999995</c:v>
                </c:pt>
                <c:pt idx="4">
                  <c:v>0.66</c:v>
                </c:pt>
                <c:pt idx="5" formatCode="0.0%">
                  <c:v>0.57299999999999995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176593408"/>
        <c:axId val="128312448"/>
      </c:lineChart>
      <c:catAx>
        <c:axId val="176593408"/>
        <c:scaling>
          <c:orientation val="minMax"/>
        </c:scaling>
        <c:delete val="0"/>
        <c:axPos val="b"/>
        <c:numFmt formatCode="General" sourceLinked="1"/>
        <c:majorTickMark val="out"/>
        <c:minorTickMark val="none"/>
        <c:tickLblPos val="nextTo"/>
        <c:txPr>
          <a:bodyPr/>
          <a:lstStyle/>
          <a:p>
            <a:pPr>
              <a:defRPr sz="1400"/>
            </a:pPr>
            <a:endParaRPr lang="en-US"/>
          </a:p>
        </c:txPr>
        <c:crossAx val="128312448"/>
        <c:crosses val="autoZero"/>
        <c:auto val="1"/>
        <c:lblAlgn val="ctr"/>
        <c:lblOffset val="100"/>
        <c:noMultiLvlLbl val="0"/>
      </c:catAx>
      <c:valAx>
        <c:axId val="128312448"/>
        <c:scaling>
          <c:orientation val="minMax"/>
        </c:scaling>
        <c:delete val="0"/>
        <c:axPos val="l"/>
        <c:numFmt formatCode="0%" sourceLinked="0"/>
        <c:majorTickMark val="out"/>
        <c:minorTickMark val="none"/>
        <c:tickLblPos val="nextTo"/>
        <c:txPr>
          <a:bodyPr/>
          <a:lstStyle/>
          <a:p>
            <a:pPr>
              <a:defRPr sz="1200"/>
            </a:pPr>
            <a:endParaRPr lang="en-US"/>
          </a:p>
        </c:txPr>
        <c:crossAx val="176593408"/>
        <c:crosses val="autoZero"/>
        <c:crossBetween val="between"/>
      </c:valAx>
      <c:valAx>
        <c:axId val="128313024"/>
        <c:scaling>
          <c:orientation val="minMax"/>
        </c:scaling>
        <c:delete val="0"/>
        <c:axPos val="r"/>
        <c:numFmt formatCode="General" sourceLinked="1"/>
        <c:majorTickMark val="out"/>
        <c:minorTickMark val="none"/>
        <c:tickLblPos val="nextTo"/>
        <c:txPr>
          <a:bodyPr/>
          <a:lstStyle/>
          <a:p>
            <a:pPr>
              <a:defRPr sz="1200"/>
            </a:pPr>
            <a:endParaRPr lang="en-US"/>
          </a:p>
        </c:txPr>
        <c:crossAx val="161685504"/>
        <c:crosses val="max"/>
        <c:crossBetween val="between"/>
      </c:valAx>
      <c:catAx>
        <c:axId val="161685504"/>
        <c:scaling>
          <c:orientation val="minMax"/>
        </c:scaling>
        <c:delete val="1"/>
        <c:axPos val="b"/>
        <c:numFmt formatCode="General" sourceLinked="1"/>
        <c:majorTickMark val="out"/>
        <c:minorTickMark val="none"/>
        <c:tickLblPos val="nextTo"/>
        <c:crossAx val="128313024"/>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176350720"/>
        <c:axId val="128315328"/>
      </c:barChart>
      <c:catAx>
        <c:axId val="176350720"/>
        <c:scaling>
          <c:orientation val="minMax"/>
        </c:scaling>
        <c:delete val="0"/>
        <c:axPos val="b"/>
        <c:numFmt formatCode="General" sourceLinked="1"/>
        <c:majorTickMark val="out"/>
        <c:minorTickMark val="none"/>
        <c:tickLblPos val="nextTo"/>
        <c:crossAx val="128315328"/>
        <c:crosses val="autoZero"/>
        <c:auto val="1"/>
        <c:lblAlgn val="ctr"/>
        <c:lblOffset val="100"/>
        <c:noMultiLvlLbl val="0"/>
      </c:catAx>
      <c:valAx>
        <c:axId val="128315328"/>
        <c:scaling>
          <c:orientation val="minMax"/>
        </c:scaling>
        <c:delete val="1"/>
        <c:axPos val="l"/>
        <c:numFmt formatCode="General" sourceLinked="1"/>
        <c:majorTickMark val="out"/>
        <c:minorTickMark val="none"/>
        <c:tickLblPos val="nextTo"/>
        <c:crossAx val="176350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176351744"/>
        <c:axId val="128317056"/>
      </c:barChart>
      <c:catAx>
        <c:axId val="176351744"/>
        <c:scaling>
          <c:orientation val="minMax"/>
        </c:scaling>
        <c:delete val="1"/>
        <c:axPos val="b"/>
        <c:numFmt formatCode="General" sourceLinked="0"/>
        <c:majorTickMark val="out"/>
        <c:minorTickMark val="none"/>
        <c:tickLblPos val="nextTo"/>
        <c:crossAx val="128317056"/>
        <c:crosses val="autoZero"/>
        <c:auto val="1"/>
        <c:lblAlgn val="ctr"/>
        <c:lblOffset val="100"/>
        <c:noMultiLvlLbl val="0"/>
      </c:catAx>
      <c:valAx>
        <c:axId val="128317056"/>
        <c:scaling>
          <c:orientation val="minMax"/>
        </c:scaling>
        <c:delete val="1"/>
        <c:axPos val="l"/>
        <c:numFmt formatCode="General" sourceLinked="1"/>
        <c:majorTickMark val="out"/>
        <c:minorTickMark val="none"/>
        <c:tickLblPos val="nextTo"/>
        <c:crossAx val="176351744"/>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176464896"/>
        <c:axId val="128318784"/>
      </c:barChart>
      <c:catAx>
        <c:axId val="176464896"/>
        <c:scaling>
          <c:orientation val="minMax"/>
        </c:scaling>
        <c:delete val="1"/>
        <c:axPos val="b"/>
        <c:numFmt formatCode="General" sourceLinked="0"/>
        <c:majorTickMark val="out"/>
        <c:minorTickMark val="none"/>
        <c:tickLblPos val="nextTo"/>
        <c:crossAx val="128318784"/>
        <c:crosses val="autoZero"/>
        <c:auto val="1"/>
        <c:lblAlgn val="ctr"/>
        <c:lblOffset val="100"/>
        <c:noMultiLvlLbl val="0"/>
      </c:catAx>
      <c:valAx>
        <c:axId val="128318784"/>
        <c:scaling>
          <c:orientation val="minMax"/>
        </c:scaling>
        <c:delete val="1"/>
        <c:axPos val="l"/>
        <c:numFmt formatCode="General" sourceLinked="1"/>
        <c:majorTickMark val="out"/>
        <c:minorTickMark val="none"/>
        <c:tickLblPos val="nextTo"/>
        <c:crossAx val="176464896"/>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127780352"/>
        <c:axId val="126946112"/>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127781888"/>
        <c:axId val="126946688"/>
      </c:lineChart>
      <c:catAx>
        <c:axId val="127780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126946112"/>
        <c:crosses val="autoZero"/>
        <c:auto val="1"/>
        <c:lblAlgn val="ctr"/>
        <c:lblOffset val="100"/>
        <c:noMultiLvlLbl val="0"/>
      </c:catAx>
      <c:valAx>
        <c:axId val="126946112"/>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27780352"/>
        <c:crosses val="autoZero"/>
        <c:crossBetween val="between"/>
        <c:majorUnit val="6000"/>
      </c:valAx>
      <c:valAx>
        <c:axId val="12694668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27781888"/>
        <c:crosses val="max"/>
        <c:crossBetween val="between"/>
      </c:valAx>
      <c:catAx>
        <c:axId val="127781888"/>
        <c:scaling>
          <c:orientation val="minMax"/>
        </c:scaling>
        <c:delete val="1"/>
        <c:axPos val="b"/>
        <c:numFmt formatCode="General" sourceLinked="1"/>
        <c:majorTickMark val="out"/>
        <c:minorTickMark val="none"/>
        <c:tickLblPos val="nextTo"/>
        <c:crossAx val="126946688"/>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7415029863272505"/>
          <c:y val="8.5301837270341304E-5"/>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 9 months</c:v>
                </c:pt>
              </c:strCache>
            </c:strRef>
          </c:cat>
          <c:val>
            <c:numRef>
              <c:f>Sheet1!$B$2:$B$7</c:f>
              <c:numCache>
                <c:formatCode>#,##0.0</c:formatCode>
                <c:ptCount val="6"/>
                <c:pt idx="0">
                  <c:v>911.3</c:v>
                </c:pt>
                <c:pt idx="1">
                  <c:v>949.9</c:v>
                </c:pt>
                <c:pt idx="2">
                  <c:v>1763</c:v>
                </c:pt>
                <c:pt idx="3">
                  <c:v>1576</c:v>
                </c:pt>
                <c:pt idx="4">
                  <c:v>1583.8</c:v>
                </c:pt>
                <c:pt idx="5">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Sheet1!$A$2:$A$7</c:f>
              <c:strCache>
                <c:ptCount val="6"/>
                <c:pt idx="0">
                  <c:v>2012</c:v>
                </c:pt>
                <c:pt idx="1">
                  <c:v>2013</c:v>
                </c:pt>
                <c:pt idx="2">
                  <c:v>2014</c:v>
                </c:pt>
                <c:pt idx="3">
                  <c:v>2015</c:v>
                </c:pt>
                <c:pt idx="4">
                  <c:v>2016</c:v>
                </c:pt>
                <c:pt idx="5">
                  <c:v>2017 9 months</c:v>
                </c:pt>
              </c:strCache>
            </c:strRef>
          </c:cat>
          <c:val>
            <c:numRef>
              <c:f>Sheet1!$C$2:$C$7</c:f>
              <c:numCache>
                <c:formatCode>General</c:formatCode>
                <c:ptCount val="6"/>
                <c:pt idx="5" formatCode="#,##0.0">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127780864"/>
        <c:axId val="126955456"/>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 9 months</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127885312"/>
        <c:axId val="126956032"/>
      </c:lineChart>
      <c:catAx>
        <c:axId val="1277808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26955456"/>
        <c:crosses val="autoZero"/>
        <c:auto val="1"/>
        <c:lblAlgn val="ctr"/>
        <c:lblOffset val="100"/>
        <c:noMultiLvlLbl val="0"/>
      </c:catAx>
      <c:valAx>
        <c:axId val="126955456"/>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27780864"/>
        <c:crosses val="autoZero"/>
        <c:crossBetween val="between"/>
      </c:valAx>
      <c:valAx>
        <c:axId val="1269560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27885312"/>
        <c:crosses val="max"/>
        <c:crossBetween val="between"/>
      </c:valAx>
      <c:catAx>
        <c:axId val="127885312"/>
        <c:scaling>
          <c:orientation val="minMax"/>
        </c:scaling>
        <c:delete val="1"/>
        <c:axPos val="b"/>
        <c:numFmt formatCode="General" sourceLinked="1"/>
        <c:majorTickMark val="out"/>
        <c:minorTickMark val="none"/>
        <c:tickLblPos val="nextTo"/>
        <c:crossAx val="12695603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itle>
    <c:autoTitleDeleted val="0"/>
    <c:plotArea>
      <c:layout>
        <c:manualLayout>
          <c:layoutTarget val="inner"/>
          <c:xMode val="edge"/>
          <c:yMode val="edge"/>
          <c:x val="2.3609121863575173E-3"/>
          <c:y val="0.12080571748904786"/>
          <c:w val="0.99763908781364252"/>
          <c:h val="0.67081229971388978"/>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0.16850474725814099</c:v>
                </c:pt>
                <c:pt idx="1">
                  <c:v>0.16291481159054544</c:v>
                </c:pt>
                <c:pt idx="2">
                  <c:v>0.15061703172632129</c:v>
                </c:pt>
                <c:pt idx="3">
                  <c:v>0.15034297633797483</c:v>
                </c:pt>
                <c:pt idx="4">
                  <c:v>0.14563156645397496</c:v>
                </c:pt>
                <c:pt idx="5">
                  <c:v>0.12352616936957254</c:v>
                </c:pt>
                <c:pt idx="6">
                  <c:v>0.11950455278487365</c:v>
                </c:pt>
                <c:pt idx="7">
                  <c:v>0.11800000000000001</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127855104"/>
        <c:axId val="126958336"/>
      </c:lineChart>
      <c:catAx>
        <c:axId val="12785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26958336"/>
        <c:crosses val="autoZero"/>
        <c:auto val="1"/>
        <c:lblAlgn val="ctr"/>
        <c:lblOffset val="100"/>
        <c:noMultiLvlLbl val="0"/>
      </c:catAx>
      <c:valAx>
        <c:axId val="126958336"/>
        <c:scaling>
          <c:orientation val="minMax"/>
          <c:min val="8.0000000000000016E-2"/>
        </c:scaling>
        <c:delete val="1"/>
        <c:axPos val="l"/>
        <c:numFmt formatCode="0.0%" sourceLinked="1"/>
        <c:majorTickMark val="none"/>
        <c:minorTickMark val="none"/>
        <c:tickLblPos val="nextTo"/>
        <c:crossAx val="12785510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32.608062245302214</c:v>
                </c:pt>
                <c:pt idx="1">
                  <c:v>33.167319068641987</c:v>
                </c:pt>
                <c:pt idx="2">
                  <c:v>34.749374417002485</c:v>
                </c:pt>
                <c:pt idx="3">
                  <c:v>37.371820611844264</c:v>
                </c:pt>
                <c:pt idx="4">
                  <c:v>33.427745466294056</c:v>
                </c:pt>
                <c:pt idx="5">
                  <c:v>33.521351744006431</c:v>
                </c:pt>
                <c:pt idx="6">
                  <c:v>36.138405184573699</c:v>
                </c:pt>
                <c:pt idx="7">
                  <c:v>32.52919826874426</c:v>
                </c:pt>
                <c:pt idx="8">
                  <c:v>28.865864086602699</c:v>
                </c:pt>
                <c:pt idx="9">
                  <c:v>25.596709048265677</c:v>
                </c:pt>
                <c:pt idx="10">
                  <c:v>22.354405098322367</c:v>
                </c:pt>
                <c:pt idx="11">
                  <c:v>20.78228490103367</c:v>
                </c:pt>
                <c:pt idx="12">
                  <c:v>21.280503767387675</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marker val="1"/>
        <c:smooth val="0"/>
        <c:axId val="127888896"/>
        <c:axId val="162692416"/>
      </c:lineChart>
      <c:catAx>
        <c:axId val="1278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2692416"/>
        <c:crosses val="autoZero"/>
        <c:auto val="1"/>
        <c:lblAlgn val="ctr"/>
        <c:lblOffset val="100"/>
        <c:noMultiLvlLbl val="0"/>
      </c:catAx>
      <c:valAx>
        <c:axId val="162692416"/>
        <c:scaling>
          <c:orientation val="minMax"/>
          <c:min val="15"/>
        </c:scaling>
        <c:delete val="1"/>
        <c:axPos val="l"/>
        <c:numFmt formatCode="#,##0.0" sourceLinked="1"/>
        <c:majorTickMark val="none"/>
        <c:minorTickMark val="none"/>
        <c:tickLblPos val="nextTo"/>
        <c:crossAx val="127888896"/>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24.636569853121433</c:v>
                </c:pt>
                <c:pt idx="1">
                  <c:v>24.096362887378302</c:v>
                </c:pt>
                <c:pt idx="2">
                  <c:v>23.282298673914486</c:v>
                </c:pt>
                <c:pt idx="3">
                  <c:v>21.33942073378347</c:v>
                </c:pt>
                <c:pt idx="4">
                  <c:v>22.139326944652669</c:v>
                </c:pt>
                <c:pt idx="5">
                  <c:v>21.014976594526768</c:v>
                </c:pt>
                <c:pt idx="6">
                  <c:v>22.745351928370617</c:v>
                </c:pt>
                <c:pt idx="7">
                  <c:v>22.972293764694196</c:v>
                </c:pt>
                <c:pt idx="8">
                  <c:v>22.442177510536652</c:v>
                </c:pt>
                <c:pt idx="9">
                  <c:v>21.371085107575897</c:v>
                </c:pt>
                <c:pt idx="10">
                  <c:v>21.421301327769303</c:v>
                </c:pt>
                <c:pt idx="11">
                  <c:v>20.087429237266402</c:v>
                </c:pt>
                <c:pt idx="12">
                  <c:v>20.629086382940216</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Sheet1!$C$2:$C$14</c:f>
              <c:numCache>
                <c:formatCode>0.0</c:formatCode>
                <c:ptCount val="13"/>
                <c:pt idx="0">
                  <c:v>10.893119251163936</c:v>
                </c:pt>
                <c:pt idx="1">
                  <c:v>10.060763709662321</c:v>
                </c:pt>
                <c:pt idx="2">
                  <c:v>9.4405419424995785</c:v>
                </c:pt>
                <c:pt idx="3">
                  <c:v>9.2333018947575471</c:v>
                </c:pt>
                <c:pt idx="4">
                  <c:v>9.4599476105637912</c:v>
                </c:pt>
                <c:pt idx="5">
                  <c:v>8.7861059632180929</c:v>
                </c:pt>
                <c:pt idx="6">
                  <c:v>9.9954758152598266</c:v>
                </c:pt>
                <c:pt idx="7">
                  <c:v>10.44666228920255</c:v>
                </c:pt>
                <c:pt idx="8">
                  <c:v>9.3363929164632928</c:v>
                </c:pt>
                <c:pt idx="9">
                  <c:v>8.3936055463657731</c:v>
                </c:pt>
                <c:pt idx="10">
                  <c:v>8.031221756296933</c:v>
                </c:pt>
                <c:pt idx="11">
                  <c:v>7.075965080868948</c:v>
                </c:pt>
                <c:pt idx="12">
                  <c:v>7.0704696423859277</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marker val="1"/>
        <c:smooth val="0"/>
        <c:axId val="129011712"/>
        <c:axId val="165037184"/>
      </c:lineChart>
      <c:catAx>
        <c:axId val="12901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5037184"/>
        <c:crosses val="autoZero"/>
        <c:auto val="1"/>
        <c:lblAlgn val="ctr"/>
        <c:lblOffset val="100"/>
        <c:noMultiLvlLbl val="0"/>
      </c:catAx>
      <c:valAx>
        <c:axId val="165037184"/>
        <c:scaling>
          <c:orientation val="minMax"/>
        </c:scaling>
        <c:delete val="1"/>
        <c:axPos val="l"/>
        <c:numFmt formatCode="0.0" sourceLinked="1"/>
        <c:majorTickMark val="none"/>
        <c:minorTickMark val="none"/>
        <c:tickLblPos val="nextTo"/>
        <c:crossAx val="129011712"/>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access to care</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user experience</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financial protection</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1525" cy="46489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98668" y="1"/>
            <a:ext cx="2981525" cy="46489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18-Jan-18</a:t>
            </a:fld>
            <a:endParaRPr lang="en-US"/>
          </a:p>
        </p:txBody>
      </p:sp>
      <p:sp>
        <p:nvSpPr>
          <p:cNvPr id="4" name="Footer Placeholder 3"/>
          <p:cNvSpPr>
            <a:spLocks noGrp="1"/>
          </p:cNvSpPr>
          <p:nvPr>
            <p:ph type="ftr" sz="quarter" idx="2"/>
          </p:nvPr>
        </p:nvSpPr>
        <p:spPr>
          <a:xfrm>
            <a:off x="0" y="8830012"/>
            <a:ext cx="2981525" cy="46489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98668" y="8830012"/>
            <a:ext cx="2981525" cy="46489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1525" cy="46489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8668" y="1"/>
            <a:ext cx="2981525" cy="46489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18-Jan-18</a:t>
            </a:fld>
            <a:endParaRPr lang="en-US"/>
          </a:p>
        </p:txBody>
      </p:sp>
      <p:sp>
        <p:nvSpPr>
          <p:cNvPr id="4" name="Slide Image Placeholder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670" y="4415754"/>
            <a:ext cx="5504477" cy="418405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012"/>
            <a:ext cx="2981525" cy="46489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668" y="8830012"/>
            <a:ext cx="2981525" cy="46489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baseline="0" dirty="0" smtClean="0">
              <a:solidFill>
                <a:srgbClr val="002060"/>
              </a:solidFill>
              <a:latin typeface="Arial" panose="020B0604020202020204" pitchFamily="34" charset="0"/>
              <a:cs typeface="Arial" panose="020B0604020202020204" pitchFamily="34" charset="0"/>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Honorable Guests, Esteemed members </a:t>
            </a:r>
            <a:r>
              <a:rPr lang="en-US" sz="1200" b="1" dirty="0" smtClean="0">
                <a:solidFill>
                  <a:srgbClr val="FF0000"/>
                </a:solidFill>
                <a:latin typeface="Arial" panose="020B0604020202020204" pitchFamily="34" charset="0"/>
                <a:cs typeface="Arial" panose="020B0604020202020204" pitchFamily="34" charset="0"/>
              </a:rPr>
              <a:t>of Executive Board</a:t>
            </a:r>
            <a:r>
              <a:rPr lang="en-US" sz="1200" b="1" kern="1200" dirty="0" smtClean="0">
                <a:solidFill>
                  <a:srgbClr val="FF0000"/>
                </a:solidFill>
                <a:effectLst/>
                <a:latin typeface="+mn-lt"/>
                <a:ea typeface="+mn-ea"/>
                <a:cs typeface="+mn-cs"/>
              </a:rPr>
              <a:t>, ladies and gentlemen,</a:t>
            </a:r>
            <a:r>
              <a:rPr lang="en-US" sz="1200" b="1" kern="1200" baseline="0" dirty="0" smtClean="0">
                <a:solidFill>
                  <a:srgbClr val="FF0000"/>
                </a:solidFill>
                <a:effectLst/>
                <a:latin typeface="+mn-lt"/>
                <a:ea typeface="+mn-ea"/>
                <a:cs typeface="+mn-cs"/>
              </a:rPr>
              <a:t> </a:t>
            </a:r>
            <a:r>
              <a:rPr lang="en-US" sz="1200" b="1" baseline="0" dirty="0" smtClean="0">
                <a:solidFill>
                  <a:srgbClr val="FF0000"/>
                </a:solidFill>
                <a:latin typeface="Arial" panose="020B0604020202020204" pitchFamily="34" charset="0"/>
                <a:cs typeface="Arial" panose="020B0604020202020204" pitchFamily="34" charset="0"/>
              </a:rPr>
              <a:t>on behalf of the Ministry of </a:t>
            </a:r>
            <a:r>
              <a:rPr lang="en-US" sz="1200" b="1" baseline="0" dirty="0" err="1" smtClean="0">
                <a:solidFill>
                  <a:srgbClr val="FF0000"/>
                </a:solidFill>
                <a:latin typeface="Arial" panose="020B0604020202020204" pitchFamily="34" charset="0"/>
                <a:cs typeface="Arial" panose="020B0604020202020204" pitchFamily="34" charset="0"/>
              </a:rPr>
              <a:t>Labour</a:t>
            </a:r>
            <a:r>
              <a:rPr lang="en-US" sz="1200" b="1" baseline="0" dirty="0" smtClean="0">
                <a:solidFill>
                  <a:srgbClr val="FF0000"/>
                </a:solidFill>
                <a:latin typeface="Arial" panose="020B0604020202020204" pitchFamily="34" charset="0"/>
                <a:cs typeface="Arial" panose="020B0604020202020204" pitchFamily="34" charset="0"/>
              </a:rPr>
              <a:t>, Health and Social Affairs of Georgia I would like to thank you and particularly Dr. </a:t>
            </a:r>
            <a:r>
              <a:rPr lang="en-US" sz="1200" b="1" baseline="0" dirty="0" err="1" smtClean="0">
                <a:solidFill>
                  <a:srgbClr val="FF0000"/>
                </a:solidFill>
                <a:latin typeface="Arial" panose="020B0604020202020204" pitchFamily="34" charset="0"/>
                <a:cs typeface="Arial" panose="020B0604020202020204" pitchFamily="34" charset="0"/>
              </a:rPr>
              <a:t>Zsuzhanna</a:t>
            </a:r>
            <a:r>
              <a:rPr lang="en-US" sz="1200" b="1" baseline="0" dirty="0" smtClean="0">
                <a:solidFill>
                  <a:srgbClr val="FF0000"/>
                </a:solidFill>
                <a:latin typeface="Arial" panose="020B0604020202020204" pitchFamily="34" charset="0"/>
                <a:cs typeface="Arial" panose="020B0604020202020204" pitchFamily="34" charset="0"/>
              </a:rPr>
              <a:t> </a:t>
            </a:r>
            <a:r>
              <a:rPr lang="en-US" sz="1200" b="1" baseline="0" dirty="0" err="1" smtClean="0">
                <a:solidFill>
                  <a:srgbClr val="FF0000"/>
                </a:solidFill>
                <a:latin typeface="Arial" panose="020B0604020202020204" pitchFamily="34" charset="0"/>
                <a:cs typeface="Arial" panose="020B0604020202020204" pitchFamily="34" charset="0"/>
              </a:rPr>
              <a:t>Jakab</a:t>
            </a:r>
            <a:r>
              <a:rPr lang="en-US" sz="1200" b="1" baseline="0" dirty="0" smtClean="0">
                <a:solidFill>
                  <a:srgbClr val="FF0000"/>
                </a:solidFill>
                <a:latin typeface="Arial" panose="020B0604020202020204" pitchFamily="34" charset="0"/>
                <a:cs typeface="Arial" panose="020B0604020202020204" pitchFamily="34" charset="0"/>
              </a:rPr>
              <a:t> for giving us an opportunity to conduct such an important event and to present major health system achievements and challenges in Georgia. </a:t>
            </a:r>
            <a:r>
              <a:rPr lang="en-US" sz="1200" b="1" kern="1200" dirty="0" smtClean="0">
                <a:solidFill>
                  <a:srgbClr val="FF0000"/>
                </a:solidFill>
                <a:effectLst/>
                <a:latin typeface="+mn-lt"/>
                <a:ea typeface="+mn-ea"/>
                <a:cs typeface="+mn-cs"/>
              </a:rPr>
              <a:t>Georgia is a member of WHO since May 1992 and we are proud that over the years close collaboration has been established between the Ministry, its agencies and respective  units of the World Health Organization.</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2060"/>
              </a:solidFill>
              <a:latin typeface="Arial" panose="020B0604020202020204" pitchFamily="34" charset="0"/>
              <a:cs typeface="Arial" panose="020B0604020202020204" pitchFamily="34" charset="0"/>
            </a:endParaRPr>
          </a:p>
          <a:p>
            <a:endParaRPr lang="en-US" sz="1200" b="0" i="0" baseline="0" dirty="0" smtClean="0">
              <a:solidFill>
                <a:srgbClr val="002060"/>
              </a:solidFill>
              <a:latin typeface="Arial" panose="020B0604020202020204" pitchFamily="34" charset="0"/>
              <a:cs typeface="Arial" panose="020B0604020202020204" pitchFamily="34" charset="0"/>
            </a:endParaRPr>
          </a:p>
          <a:p>
            <a:endParaRPr lang="en-US" b="0" i="0" dirty="0">
              <a:solidFill>
                <a:schemeClr val="accent1"/>
              </a:solidFill>
            </a:endParaRPr>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effectLst/>
              </a:rPr>
              <a:t>The</a:t>
            </a:r>
            <a:r>
              <a:rPr lang="en-US" sz="1200" baseline="0" dirty="0" smtClean="0">
                <a:effectLst/>
              </a:rPr>
              <a:t> main goal of the elected government in 2012  and re-elected in 2016, is the poverty reduction and s</a:t>
            </a:r>
            <a:r>
              <a:rPr lang="en-US" sz="1200" dirty="0" smtClean="0">
                <a:effectLst/>
              </a:rPr>
              <a:t>ocially oriented political platform.</a:t>
            </a:r>
            <a:r>
              <a:rPr lang="en-US" sz="1200" baseline="0" dirty="0" smtClean="0">
                <a:effectLst/>
              </a:rPr>
              <a:t> </a:t>
            </a:r>
            <a:r>
              <a:rPr lang="en-US" sz="1200" b="0" kern="1200" dirty="0" smtClean="0">
                <a:effectLst/>
                <a:latin typeface="+mn-lt"/>
                <a:ea typeface="+mn-ea"/>
                <a:cs typeface="+mn-cs"/>
              </a:rPr>
              <a:t>The strong political will pledged in the election platform was translated into an unprecedented, in 2013 almost 2-fold expansion of budgetary allocation for health.</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Although</a:t>
            </a:r>
            <a:r>
              <a:rPr lang="en-US" sz="1200" baseline="0" dirty="0" smtClean="0"/>
              <a:t> the health impact of the UHC program remained to be seen and will be apparent in the medium to long-term, very important achievements and results are already visible, </a:t>
            </a:r>
            <a:r>
              <a:rPr lang="en-US" sz="1200" kern="1200" dirty="0" smtClean="0">
                <a:effectLst/>
                <a:latin typeface="+mn-lt"/>
                <a:ea typeface="+mn-ea"/>
                <a:cs typeface="+mn-cs"/>
              </a:rPr>
              <a:t>specifically with respect to the financing scheme and greater equity in the health system.</a:t>
            </a:r>
            <a:r>
              <a:rPr lang="en-US" sz="1200" baseline="0" dirty="0" smtClean="0"/>
              <a:t> </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aseline="0" dirty="0" smtClean="0"/>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baseline="0" dirty="0" smtClean="0">
              <a:effectLst/>
              <a:latin typeface="+mn-lt"/>
              <a:ea typeface="+mn-ea"/>
              <a:cs typeface="+mn-cs"/>
            </a:endParaRPr>
          </a:p>
          <a:p>
            <a:pPr marL="0" marR="0" lvl="1"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248033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pPr marL="171450" lvl="0" indent="-171450" algn="just">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a:t>
            </a:r>
            <a:r>
              <a:rPr lang="en-US" b="0" baseline="0" dirty="0" smtClean="0"/>
              <a:t>, but it’s still lower in comparison with Euro average. </a:t>
            </a:r>
          </a:p>
          <a:p>
            <a:pPr marL="171450" lvl="0" indent="-171450" algn="just">
              <a:lnSpc>
                <a:spcPct val="120000"/>
              </a:lnSpc>
              <a:spcBef>
                <a:spcPts val="600"/>
              </a:spcBef>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171450" marR="0" lvl="0" indent="-171450" algn="just"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57%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2015),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a:p>
            <a:pPr marL="171450" lvl="0" indent="-171450">
              <a:lnSpc>
                <a:spcPct val="120000"/>
              </a:lnSpc>
              <a:spcBef>
                <a:spcPts val="600"/>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coverage of population</a:t>
            </a:r>
            <a:r>
              <a:rPr lang="en-US" baseline="0" dirty="0" smtClean="0"/>
              <a:t> improved as demonstrated by the series of health care utilization and expenditure surveys. Over half of the population were covered </a:t>
            </a:r>
            <a:r>
              <a:rPr lang="en-US" b="0" baseline="0" dirty="0" smtClean="0"/>
              <a:t>for the first time</a:t>
            </a:r>
            <a:r>
              <a:rPr lang="en-US" baseline="0" dirty="0" smtClean="0"/>
              <a:t>. </a:t>
            </a:r>
            <a:r>
              <a:rPr lang="en-US" dirty="0" smtClean="0"/>
              <a:t>We have seen a surge in utilization of the health care services. </a:t>
            </a:r>
            <a:r>
              <a:rPr lang="en-US" sz="1200" b="0" kern="1200" dirty="0" smtClean="0">
                <a:solidFill>
                  <a:schemeClr val="tx1"/>
                </a:solidFill>
                <a:effectLst/>
                <a:latin typeface="+mn-lt"/>
                <a:ea typeface="+mn-ea"/>
                <a:cs typeface="+mn-cs"/>
              </a:rPr>
              <a:t>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out-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in-patient encounters continued to grow due to increased accessibility of healthcare services. In 2016, the number of contacts with out-patient facilities per capita reached 4.0.</a:t>
            </a: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One of the important flagship</a:t>
            </a:r>
            <a:r>
              <a:rPr lang="en-US" sz="1200" b="0" kern="1200" baseline="0" dirty="0" smtClean="0">
                <a:solidFill>
                  <a:schemeClr val="tx1"/>
                </a:solidFill>
                <a:effectLst/>
                <a:latin typeface="+mn-lt"/>
                <a:ea typeface="+mn-ea"/>
                <a:cs typeface="+mn-cs"/>
              </a:rPr>
              <a:t> program in Georgia is Hepatitis C elimination by 2020. Georgia became on of the model country globally, we have a very ambitious goal  and hope to reach this goal by 2020.  </a:t>
            </a:r>
            <a:r>
              <a:rPr lang="en-US" sz="1200" kern="1200" dirty="0" smtClean="0">
                <a:solidFill>
                  <a:schemeClr val="tx1"/>
                </a:solidFill>
                <a:effectLst/>
                <a:latin typeface="+mn-lt"/>
                <a:ea typeface="+mn-ea"/>
                <a:cs typeface="+mn-cs"/>
              </a:rPr>
              <a:t>In 2015, Hepatitis C elimination program – as one of the significant</a:t>
            </a:r>
            <a:r>
              <a:rPr lang="en-US" sz="1200" kern="1200" baseline="0" dirty="0" smtClean="0">
                <a:solidFill>
                  <a:schemeClr val="tx1"/>
                </a:solidFill>
                <a:effectLst/>
                <a:latin typeface="+mn-lt"/>
                <a:ea typeface="+mn-ea"/>
                <a:cs typeface="+mn-cs"/>
              </a:rPr>
              <a:t> projects of </a:t>
            </a:r>
            <a:r>
              <a:rPr lang="en-US" sz="1200" kern="1200" dirty="0" smtClean="0">
                <a:solidFill>
                  <a:schemeClr val="tx1"/>
                </a:solidFill>
                <a:effectLst/>
                <a:latin typeface="+mn-lt"/>
                <a:ea typeface="+mn-ea"/>
                <a:cs typeface="+mn-cs"/>
              </a:rPr>
              <a:t>public-private partnership  has been launched with greatest efforts of the Government of Georgia, the US Centers for Disease Control and Prevention and the World Health Organization and with support of the pharmaceutical company "Gilead </a:t>
            </a:r>
            <a:r>
              <a:rPr lang="en-US" sz="1200" kern="1200" dirty="0" err="1" smtClean="0">
                <a:solidFill>
                  <a:schemeClr val="tx1"/>
                </a:solidFill>
                <a:effectLst/>
                <a:latin typeface="+mn-lt"/>
                <a:ea typeface="+mn-ea"/>
                <a:cs typeface="+mn-cs"/>
              </a:rPr>
              <a:t>Inc</a:t>
            </a:r>
            <a:r>
              <a:rPr lang="en-US" sz="1200" kern="12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Starting with 4 sites in 2015, currently 32 service centers in different cities, including 1 center in penitentiary system, are providing diagnostic and treatment services to the elimination program beneficiaries. Since the launch of the program in 2015 through January, 2018, more than 42300 patients started and 37948 patients completed the treatment. Cure rate reached 98.2%. </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solidFill>
                <a:schemeClr val="tx1"/>
              </a:solidFill>
              <a:effectLst/>
              <a:latin typeface="+mn-lt"/>
              <a:ea typeface="+mn-ea"/>
              <a:cs typeface="+mn-cs"/>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Based on available data, Georgia is among the countries with high hepatitis C (HCV) Prevalence.</a:t>
            </a:r>
            <a:r>
              <a:rPr lang="en-US" sz="1200" b="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2015 </a:t>
            </a:r>
            <a:r>
              <a:rPr lang="en-US" sz="1200" b="0" i="0" u="none" strike="noStrike" kern="1200" baseline="0" dirty="0">
                <a:solidFill>
                  <a:schemeClr val="tx1"/>
                </a:solidFill>
                <a:latin typeface="+mn-lt"/>
                <a:ea typeface="+mn-ea"/>
                <a:cs typeface="+mn-cs"/>
              </a:rPr>
              <a:t>National survey conducted by NCDC and CDC revealed that </a:t>
            </a:r>
            <a:r>
              <a:rPr lang="en-US" sz="1200" b="0" i="0" u="none" strike="noStrike" kern="1200" baseline="0" dirty="0" smtClean="0">
                <a:solidFill>
                  <a:schemeClr val="tx1"/>
                </a:solidFill>
                <a:latin typeface="+mn-lt"/>
                <a:ea typeface="+mn-ea"/>
                <a:cs typeface="+mn-cs"/>
              </a:rPr>
              <a:t>150 </a:t>
            </a:r>
            <a:r>
              <a:rPr lang="en-US" sz="1200" b="0" i="0" u="none" strike="noStrike" kern="1200" baseline="0" dirty="0">
                <a:solidFill>
                  <a:schemeClr val="tx1"/>
                </a:solidFill>
                <a:latin typeface="+mn-lt"/>
                <a:ea typeface="+mn-ea"/>
                <a:cs typeface="+mn-cs"/>
              </a:rPr>
              <a:t>thousand people are infected with active HCV infection and need to be treated. </a:t>
            </a:r>
            <a:r>
              <a:rPr lang="en-US" sz="1200" b="0" kern="1200" dirty="0" smtClean="0">
                <a:solidFill>
                  <a:schemeClr val="tx1"/>
                </a:solidFill>
                <a:effectLst/>
                <a:latin typeface="+mn-lt"/>
                <a:ea typeface="+mn-ea"/>
                <a:cs typeface="+mn-cs"/>
              </a:rPr>
              <a:t>The survey estimated that 7.7% of population are anti-HCV positive and 5.4% are HCV RNA positive.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13</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8755" y="4363208"/>
            <a:ext cx="5504477" cy="4184053"/>
          </a:xfrm>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0" dirty="0" smtClean="0"/>
              <a:t>Strengthening of the Public health Emergency Preparedness is the highest priority for our country, we are strongly following the requirements of the IHR and GHSA. </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dirty="0" smtClean="0">
              <a:effectLst/>
              <a:latin typeface="+mn-lt"/>
              <a:ea typeface="+mn-ea"/>
              <a:cs typeface="+mn-cs"/>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Georgia reached the full compliance with the core IHR requirements by the June 2012 deadline set by the World Health Organization (WHO). </a:t>
            </a:r>
          </a:p>
          <a:p>
            <a:pPr marL="171450" indent="-171450" algn="just">
              <a:buFont typeface="Arial" panose="020B0604020202020204" pitchFamily="34" charset="0"/>
              <a:buChar char="•"/>
            </a:pPr>
            <a:endParaRPr lang="en-US" b="0" dirty="0" smtClean="0"/>
          </a:p>
          <a:p>
            <a:pPr marL="171450" indent="-171450" algn="just">
              <a:buFont typeface="Arial" panose="020B0604020202020204" pitchFamily="34" charset="0"/>
              <a:buChar char="•"/>
            </a:pPr>
            <a:r>
              <a:rPr lang="en-US" sz="1200" b="0" kern="1200" dirty="0" smtClean="0">
                <a:effectLst/>
                <a:latin typeface="+mn-lt"/>
                <a:ea typeface="+mn-ea"/>
                <a:cs typeface="+mn-cs"/>
              </a:rPr>
              <a:t>Georgia is a part of the GHSA since its initiation till this moment and participates in all technical meetings</a:t>
            </a:r>
            <a:r>
              <a:rPr lang="en-US" sz="1200" b="0" kern="1200" baseline="0" dirty="0" smtClean="0">
                <a:effectLst/>
                <a:latin typeface="+mn-lt"/>
                <a:ea typeface="+mn-ea"/>
                <a:cs typeface="+mn-cs"/>
              </a:rPr>
              <a:t> </a:t>
            </a:r>
            <a:r>
              <a:rPr lang="en-US" sz="1200" b="0" kern="1200" dirty="0" smtClean="0">
                <a:effectLst/>
                <a:latin typeface="+mn-lt"/>
                <a:ea typeface="+mn-ea"/>
                <a:cs typeface="+mn-cs"/>
              </a:rPr>
              <a:t>to contribute to Zoonotic Disease and National Laboratory System Action Packages</a:t>
            </a:r>
            <a:r>
              <a:rPr lang="en-US" sz="1200" b="0" kern="1200" baseline="0" dirty="0" smtClean="0">
                <a:effectLst/>
                <a:latin typeface="+mn-lt"/>
                <a:ea typeface="+mn-ea"/>
                <a:cs typeface="+mn-cs"/>
              </a:rPr>
              <a:t> and to lead an action package of Real-time Surveillance. </a:t>
            </a:r>
            <a:r>
              <a:rPr lang="en-US" sz="1200" b="0" kern="1200" dirty="0" smtClean="0">
                <a:effectLst/>
                <a:latin typeface="+mn-lt"/>
                <a:ea typeface="+mn-ea"/>
                <a:cs typeface="+mn-cs"/>
              </a:rPr>
              <a:t>Georgia is one of the first countries that</a:t>
            </a:r>
            <a:r>
              <a:rPr lang="en-US" sz="1200" b="0" kern="1200" baseline="0" dirty="0" smtClean="0">
                <a:effectLst/>
                <a:latin typeface="+mn-lt"/>
                <a:ea typeface="+mn-ea"/>
                <a:cs typeface="+mn-cs"/>
              </a:rPr>
              <a:t> went through the external assessment of the GHSA capabilities.</a:t>
            </a:r>
            <a:endParaRPr lang="en-US" sz="1200" b="0" kern="1200" dirty="0" smtClean="0">
              <a:effectLst/>
              <a:latin typeface="+mn-lt"/>
              <a:ea typeface="+mn-ea"/>
              <a:cs typeface="+mn-cs"/>
            </a:endParaRPr>
          </a:p>
          <a:p>
            <a:pPr marL="171450" indent="-171450" algn="just">
              <a:buFont typeface="Arial" panose="020B0604020202020204" pitchFamily="34" charset="0"/>
              <a:buChar char="•"/>
            </a:pPr>
            <a:endParaRPr lang="en-US" sz="1200" b="1" kern="1200" dirty="0" smtClean="0">
              <a:effectLst/>
              <a:latin typeface="+mn-lt"/>
              <a:ea typeface="+mn-ea"/>
              <a:cs typeface="+mn-cs"/>
            </a:endParaRPr>
          </a:p>
          <a:p>
            <a:pPr marL="171450" indent="-171450" algn="just">
              <a:buFont typeface="Arial" panose="020B0604020202020204" pitchFamily="34" charset="0"/>
              <a:buChar char="•"/>
            </a:pPr>
            <a:r>
              <a:rPr lang="en-US" sz="1200" kern="1200" dirty="0" smtClean="0">
                <a:effectLst/>
              </a:rPr>
              <a:t>The National Center for Disease Control and Public Health (NCDC) is designated as the National Focal Point (NFP).</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369289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Last </a:t>
            </a:r>
            <a:r>
              <a:rPr lang="en-US" sz="1200" kern="1200" dirty="0" smtClean="0">
                <a:effectLst/>
                <a:latin typeface="+mn-lt"/>
                <a:ea typeface="+mn-ea"/>
                <a:cs typeface="+mn-cs"/>
              </a:rPr>
              <a:t>5 years t</a:t>
            </a:r>
            <a:r>
              <a:rPr lang="ka-GE" sz="1200" kern="1200" dirty="0" smtClean="0">
                <a:effectLst/>
                <a:latin typeface="+mn-lt"/>
                <a:ea typeface="+mn-ea"/>
                <a:cs typeface="+mn-cs"/>
              </a:rPr>
              <a:t>he state </a:t>
            </a:r>
            <a:r>
              <a:rPr lang="en-US" sz="1200" kern="1200" dirty="0" smtClean="0">
                <a:effectLst/>
                <a:latin typeface="+mn-lt"/>
                <a:ea typeface="+mn-ea"/>
                <a:cs typeface="+mn-cs"/>
              </a:rPr>
              <a:t>budget allocations</a:t>
            </a:r>
            <a:r>
              <a:rPr lang="ka-GE" sz="1200" kern="1200" dirty="0" smtClean="0">
                <a:effectLst/>
                <a:latin typeface="+mn-lt"/>
                <a:ea typeface="+mn-ea"/>
                <a:cs typeface="+mn-cs"/>
              </a:rPr>
              <a:t> for the health sector </a:t>
            </a:r>
            <a:r>
              <a:rPr lang="en-US" sz="1200" kern="1200" dirty="0" smtClean="0">
                <a:effectLst/>
                <a:latin typeface="+mn-lt"/>
                <a:ea typeface="+mn-ea"/>
                <a:cs typeface="+mn-cs"/>
              </a:rPr>
              <a:t>substantially increased, but </a:t>
            </a:r>
            <a:r>
              <a:rPr lang="en-GB" sz="1200" kern="1200" dirty="0" smtClean="0">
                <a:effectLst/>
                <a:latin typeface="+mn-lt"/>
                <a:ea typeface="+mn-ea"/>
                <a:cs typeface="Arial" panose="020B0604020202020204" pitchFamily="34" charset="0"/>
              </a:rPr>
              <a:t>t</a:t>
            </a:r>
            <a:r>
              <a:rPr lang="en-GB" dirty="0" smtClean="0">
                <a:latin typeface="+mn-lt"/>
                <a:cs typeface="Arial" panose="020B0604020202020204" pitchFamily="34" charset="0"/>
              </a:rPr>
              <a:t>he gap between</a:t>
            </a:r>
            <a:r>
              <a:rPr lang="en-GB" baseline="0" dirty="0" smtClean="0">
                <a:latin typeface="+mn-lt"/>
                <a:cs typeface="Arial" panose="020B0604020202020204" pitchFamily="34" charset="0"/>
              </a:rPr>
              <a:t> </a:t>
            </a:r>
            <a:r>
              <a:rPr lang="en-GB" dirty="0" smtClean="0">
                <a:latin typeface="+mn-lt"/>
                <a:cs typeface="Arial" panose="020B0604020202020204" pitchFamily="34" charset="0"/>
              </a:rPr>
              <a:t>current public spending and what is needed remains large. </a:t>
            </a:r>
            <a:r>
              <a:rPr lang="hu-HU" dirty="0" smtClean="0">
                <a:latin typeface="+mn-lt"/>
              </a:rPr>
              <a:t>More public spending and better health policies</a:t>
            </a:r>
            <a:r>
              <a:rPr lang="en-GB" dirty="0" smtClean="0">
                <a:latin typeface="+mn-lt"/>
              </a:rPr>
              <a:t> are important to fill existing gaps in coverage.</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smtClean="0">
              <a:latin typeface="+mn-lt"/>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40% of total health spending is on pharmaceuticals</a:t>
            </a:r>
            <a:r>
              <a:rPr lang="en-US" sz="1200" b="0" baseline="0" dirty="0" smtClean="0">
                <a:latin typeface="+mn-lt"/>
              </a:rPr>
              <a:t> and m</a:t>
            </a:r>
            <a:r>
              <a:rPr lang="en-US" sz="1200" b="0" dirty="0" smtClean="0">
                <a:latin typeface="+mn-lt"/>
              </a:rPr>
              <a:t>ost of this is paid for out-of-pocket. </a:t>
            </a:r>
            <a:r>
              <a:rPr lang="en-US" baseline="0" dirty="0" smtClean="0">
                <a:latin typeface="+mn-lt"/>
              </a:rPr>
              <a:t>From June 2017, people living below the poverty line have covered by the essential outpatient pharmaceuticals for four chronic conditions. We plan to extend the</a:t>
            </a:r>
            <a:r>
              <a:rPr lang="en-GB" sz="1200" b="0" dirty="0" smtClean="0">
                <a:latin typeface="+mn-lt"/>
                <a:cs typeface="Arial" panose="020B0604020202020204" pitchFamily="34" charset="0"/>
              </a:rPr>
              <a:t> coverage of outpatient medicines for better health, wealth and value. </a:t>
            </a:r>
            <a:r>
              <a:rPr lang="en-US" sz="1200" b="0" dirty="0" smtClean="0">
                <a:latin typeface="+mn-lt"/>
                <a:cs typeface="Arial" panose="020B0604020202020204" pitchFamily="34" charset="0"/>
              </a:rPr>
              <a:t>We move to a more primary care centered service delivery model.</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cs typeface="Arial" panose="020B0604020202020204" pitchFamily="34" charset="0"/>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to</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With WHO technical support, s</a:t>
            </a:r>
            <a:r>
              <a:rPr lang="en-US" sz="1200" kern="1200" dirty="0" smtClean="0">
                <a:effectLst/>
                <a:latin typeface="+mn-lt"/>
                <a:ea typeface="+mn-ea"/>
                <a:cs typeface="+mn-cs"/>
              </a:rPr>
              <a:t>ince March 2017, selective contracting was introduced for childbirth and caesarean section, neonatal intensive care services</a:t>
            </a:r>
            <a:r>
              <a:rPr lang="en-US" sz="1200" b="1" kern="1200" baseline="0" dirty="0" smtClean="0">
                <a:effectLst/>
                <a:latin typeface="+mn-lt"/>
                <a:ea typeface="+mn-ea"/>
                <a:cs typeface="+mn-cs"/>
              </a:rPr>
              <a:t> </a:t>
            </a:r>
            <a:r>
              <a:rPr lang="en-US" sz="1200" b="0" kern="1200" baseline="0" dirty="0" smtClean="0">
                <a:effectLst/>
                <a:latin typeface="+mn-lt"/>
                <a:ea typeface="+mn-ea"/>
                <a:cs typeface="+mn-cs"/>
              </a:rPr>
              <a:t>and </a:t>
            </a:r>
            <a:r>
              <a:rPr lang="en-US" sz="1200" kern="1200" dirty="0" smtClean="0">
                <a:effectLst/>
                <a:latin typeface="+mn-lt"/>
                <a:ea typeface="+mn-ea"/>
                <a:cs typeface="+mn-cs"/>
              </a:rPr>
              <a:t>for providers of emergency hospital services. WHO experts help</a:t>
            </a:r>
            <a:r>
              <a:rPr lang="en-US" sz="1200" kern="1200" baseline="0" dirty="0" smtClean="0">
                <a:effectLst/>
                <a:latin typeface="+mn-lt"/>
                <a:ea typeface="+mn-ea"/>
                <a:cs typeface="+mn-cs"/>
              </a:rPr>
              <a:t> us to implement new reimbursement mechanism and </a:t>
            </a:r>
            <a:r>
              <a:rPr lang="en-GB" dirty="0" smtClean="0">
                <a:latin typeface="+mn-lt"/>
                <a:cs typeface="Arial" panose="020B0604020202020204" pitchFamily="34" charset="0"/>
              </a:rPr>
              <a:t>performance based financing. </a:t>
            </a:r>
            <a:r>
              <a:rPr lang="en-US" sz="1200" kern="1200" dirty="0" smtClean="0">
                <a:effectLst/>
                <a:latin typeface="+mn-lt"/>
                <a:ea typeface="+mn-ea"/>
                <a:cs typeface="+mn-cs"/>
              </a:rPr>
              <a:t>We are finalizing DRG implementation plan for 2018-2019. </a:t>
            </a:r>
            <a:r>
              <a:rPr lang="en-US" sz="1200" b="0" dirty="0" smtClean="0">
                <a:latin typeface="+mn-lt"/>
              </a:rPr>
              <a:t>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 would like to thank our partners from the WHO whose support for us was crucial in achieving the main goal: ensure healthy lives and prosperity of our population.</a:t>
            </a:r>
          </a:p>
          <a:p>
            <a:pPr marL="0" marR="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dirty="0" smtClean="0">
              <a:latin typeface="+mn-lt"/>
            </a:endParaRPr>
          </a:p>
          <a:p>
            <a:pPr algn="just"/>
            <a:endParaRPr lang="en-US" dirty="0" smtClean="0"/>
          </a:p>
          <a:p>
            <a:pPr marL="0" indent="0" algn="just">
              <a:buNone/>
            </a:pPr>
            <a:endParaRPr lang="en-US" b="0" dirty="0" smtClean="0">
              <a:latin typeface="Arial" panose="020B0604020202020204" pitchFamily="34" charset="0"/>
              <a:cs typeface="Arial" panose="020B0604020202020204" pitchFamily="34" charset="0"/>
            </a:endParaRPr>
          </a:p>
          <a:p>
            <a:pPr algn="just"/>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412362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mn-lt"/>
              </a:rPr>
              <a:t>The population of Georgia has declined</a:t>
            </a:r>
            <a:r>
              <a:rPr lang="en-US" b="0" baseline="0" dirty="0" smtClean="0">
                <a:latin typeface="+mn-lt"/>
              </a:rPr>
              <a:t> during the last 25 years, mainly due to the outmigration and according to the census conducted in 2014, Georgian population is 3,7 </a:t>
            </a:r>
            <a:r>
              <a:rPr lang="en-US" b="0" baseline="0" dirty="0" err="1" smtClean="0">
                <a:latin typeface="+mn-lt"/>
              </a:rPr>
              <a:t>mln</a:t>
            </a:r>
            <a:r>
              <a:rPr lang="en-US" b="0" baseline="0" dirty="0" smtClean="0">
                <a:latin typeface="+mn-lt"/>
              </a:rPr>
              <a:t>. </a:t>
            </a:r>
          </a:p>
          <a:p>
            <a:pPr marL="171450" indent="-171450">
              <a:lnSpc>
                <a:spcPct val="100000"/>
              </a:lnSpc>
              <a:buFont typeface="Arial" panose="020B0604020202020204" pitchFamily="34" charset="0"/>
              <a:buChar char="•"/>
            </a:pPr>
            <a:r>
              <a:rPr lang="en-US" b="0" dirty="0" smtClean="0">
                <a:latin typeface="+mn-lt"/>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 and Georgia has been able to reach the Millennium Development Goal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Abkhazia and South Ossetia resulting in a large number of internally displaced persons, and in 2008 war between Georgia and Russia. </a:t>
            </a:r>
          </a:p>
          <a:p>
            <a:pPr marL="171450" indent="-171450" algn="just">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pPr algn="just"/>
            <a:endParaRPr lang="en-US" dirty="0" smtClean="0"/>
          </a:p>
          <a:p>
            <a:pPr marL="171450" indent="-171450" algn="just">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3</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200" b="0" dirty="0" smtClean="0">
                <a:solidFill>
                  <a:schemeClr val="tx1">
                    <a:lumMod val="65000"/>
                    <a:lumOff val="35000"/>
                  </a:schemeClr>
                </a:solidFill>
              </a:rPr>
              <a:t>Georgia, by World bank classification, is still low middle income country</a:t>
            </a:r>
          </a:p>
          <a:p>
            <a:pPr marL="171450" indent="-171450" algn="just">
              <a:buFont typeface="Arial" panose="020B0604020202020204" pitchFamily="34" charset="0"/>
              <a:buChar char="•"/>
            </a:pPr>
            <a:r>
              <a:rPr lang="en-US" sz="1200" dirty="0" smtClean="0">
                <a:solidFill>
                  <a:schemeClr val="tx1">
                    <a:lumMod val="65000"/>
                    <a:lumOff val="35000"/>
                  </a:schemeClr>
                </a:solidFill>
              </a:rPr>
              <a:t>Average GDP growth during </a:t>
            </a:r>
            <a:r>
              <a:rPr lang="ka-GE" sz="1200" dirty="0" smtClean="0">
                <a:solidFill>
                  <a:schemeClr val="tx1">
                    <a:lumMod val="65000"/>
                    <a:lumOff val="35000"/>
                  </a:schemeClr>
                </a:solidFill>
              </a:rPr>
              <a:t>201</a:t>
            </a:r>
            <a:r>
              <a:rPr lang="en-US" sz="1200" dirty="0" smtClean="0">
                <a:solidFill>
                  <a:schemeClr val="tx1">
                    <a:lumMod val="65000"/>
                    <a:lumOff val="35000"/>
                  </a:schemeClr>
                </a:solidFill>
              </a:rPr>
              <a:t>4</a:t>
            </a:r>
            <a:r>
              <a:rPr lang="ka-GE" sz="1200" dirty="0" smtClean="0">
                <a:solidFill>
                  <a:schemeClr val="tx1">
                    <a:lumMod val="65000"/>
                    <a:lumOff val="35000"/>
                  </a:schemeClr>
                </a:solidFill>
              </a:rPr>
              <a:t>-2016</a:t>
            </a:r>
            <a:r>
              <a:rPr lang="en-US" sz="1200" dirty="0" smtClean="0">
                <a:solidFill>
                  <a:schemeClr val="tx1">
                    <a:lumMod val="65000"/>
                    <a:lumOff val="35000"/>
                  </a:schemeClr>
                </a:solidFill>
              </a:rPr>
              <a:t>, when most of Georgia’s neighbors were in or close to recession. GDP per capita is </a:t>
            </a:r>
            <a:r>
              <a:rPr lang="ka-GE" b="0" dirty="0" smtClean="0"/>
              <a:t>385</a:t>
            </a:r>
            <a:r>
              <a:rPr lang="en-US" b="0" dirty="0" smtClean="0"/>
              <a:t>2 US$. </a:t>
            </a:r>
            <a:endParaRPr lang="en-US" sz="1200" b="0" dirty="0" smtClean="0">
              <a:solidFill>
                <a:schemeClr val="tx1">
                  <a:lumMod val="65000"/>
                  <a:lumOff val="35000"/>
                </a:schemeClr>
              </a:solidFill>
            </a:endParaRPr>
          </a:p>
          <a:p>
            <a:pPr marL="171450" indent="-171450" algn="just">
              <a:buFont typeface="Arial" panose="020B0604020202020204" pitchFamily="34" charset="0"/>
              <a:buChar char="•"/>
            </a:pPr>
            <a:r>
              <a:rPr lang="en-US" sz="1200" baseline="0" dirty="0" smtClean="0">
                <a:solidFill>
                  <a:schemeClr val="tx1">
                    <a:lumMod val="65000"/>
                    <a:lumOff val="35000"/>
                  </a:schemeClr>
                </a:solidFill>
              </a:rPr>
              <a:t>After 2012 doubled </a:t>
            </a:r>
            <a:r>
              <a:rPr lang="en-US" sz="1200" dirty="0" smtClean="0">
                <a:solidFill>
                  <a:schemeClr val="tx1">
                    <a:lumMod val="65000"/>
                    <a:lumOff val="35000"/>
                  </a:schemeClr>
                </a:solidFill>
              </a:rPr>
              <a:t>foreign direct investment</a:t>
            </a:r>
            <a:r>
              <a:rPr lang="en-US" sz="1200" baseline="0" dirty="0" smtClean="0">
                <a:solidFill>
                  <a:schemeClr val="tx1">
                    <a:lumMod val="65000"/>
                    <a:lumOff val="35000"/>
                  </a:schemeClr>
                </a:solidFill>
              </a:rPr>
              <a:t> in the county and significant increase as % of GDP from 6% to 12% </a:t>
            </a:r>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669" y="4415754"/>
            <a:ext cx="6087306" cy="4184053"/>
          </a:xfrm>
        </p:spPr>
        <p:txBody>
          <a:bodyPr/>
          <a:lstStyle/>
          <a:p>
            <a:r>
              <a:rPr lang="en-US" b="0" dirty="0" smtClean="0">
                <a:latin typeface="+mn-lt"/>
              </a:rPr>
              <a:t>Country has a positive trend to decrease</a:t>
            </a:r>
            <a:r>
              <a:rPr lang="en-US" b="0" baseline="0" dirty="0" smtClean="0">
                <a:latin typeface="+mn-lt"/>
              </a:rPr>
              <a:t> </a:t>
            </a:r>
            <a:r>
              <a:rPr lang="en-US" b="0" dirty="0" smtClean="0">
                <a:solidFill>
                  <a:schemeClr val="bg1"/>
                </a:solidFill>
                <a:latin typeface="+mn-lt"/>
              </a:rPr>
              <a:t>unemployment,</a:t>
            </a:r>
            <a:r>
              <a:rPr lang="en-US" b="0" baseline="0" dirty="0" smtClean="0">
                <a:solidFill>
                  <a:schemeClr val="bg1"/>
                </a:solidFill>
                <a:latin typeface="+mn-lt"/>
              </a:rPr>
              <a:t> </a:t>
            </a:r>
            <a:r>
              <a:rPr lang="en-US" b="0" dirty="0" smtClean="0">
                <a:solidFill>
                  <a:schemeClr val="bg1"/>
                </a:solidFill>
                <a:latin typeface="+mn-lt"/>
              </a:rPr>
              <a:t>as well as absolute poverty and relative poverty indicators </a:t>
            </a:r>
            <a:r>
              <a:rPr lang="en-US" b="0" dirty="0" smtClean="0">
                <a:latin typeface="+mn-lt"/>
              </a:rPr>
              <a:t> </a:t>
            </a:r>
            <a:endParaRPr lang="en-US" b="0" dirty="0">
              <a:latin typeface="+mn-lt"/>
            </a:endParaRPr>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lgn="just">
              <a:lnSpc>
                <a:spcPct val="150000"/>
              </a:lnSpc>
              <a:buFont typeface="Arial" panose="020B0604020202020204" pitchFamily="34" charset="0"/>
              <a:buChar char="•"/>
              <a:defRPr/>
            </a:pPr>
            <a:r>
              <a:rPr lang="en-US" sz="1200" dirty="0" smtClean="0">
                <a:solidFill>
                  <a:srgbClr val="000000"/>
                </a:solidFill>
                <a:latin typeface="+mn-lt"/>
              </a:rPr>
              <a:t>If we look at the diseases</a:t>
            </a:r>
            <a:r>
              <a:rPr lang="en-US" sz="1200" baseline="0" dirty="0" smtClean="0">
                <a:solidFill>
                  <a:srgbClr val="000000"/>
                </a:solidFill>
                <a:latin typeface="+mn-lt"/>
              </a:rPr>
              <a:t> burden, non-communicable diseases are the primary driver of overall diseases burden and it has been for a long time. The major causes of death in Georgia are related to non-communicable diseases, including cardiovascular diseases, cancer, diabetes </a:t>
            </a:r>
            <a:r>
              <a:rPr lang="en-US" sz="1200" b="0" baseline="0" dirty="0" smtClean="0">
                <a:solidFill>
                  <a:srgbClr val="000000"/>
                </a:solidFill>
                <a:latin typeface="+mn-lt"/>
              </a:rPr>
              <a:t>and chronic respiratory </a:t>
            </a:r>
            <a:r>
              <a:rPr lang="en-US" sz="1200" baseline="0" dirty="0" smtClean="0">
                <a:solidFill>
                  <a:srgbClr val="000000"/>
                </a:solidFill>
                <a:latin typeface="+mn-lt"/>
              </a:rPr>
              <a:t>diseases, which together with injures make 94% of deaths. </a:t>
            </a:r>
          </a:p>
          <a:p>
            <a:pPr algn="just">
              <a:lnSpc>
                <a:spcPct val="150000"/>
              </a:lnSpc>
              <a:defRPr/>
            </a:pPr>
            <a:endParaRPr lang="en-US" sz="1200" baseline="0" dirty="0" smtClean="0">
              <a:solidFill>
                <a:srgbClr val="000000"/>
              </a:solidFill>
              <a:latin typeface="+mn-lt"/>
            </a:endParaRPr>
          </a:p>
          <a:p>
            <a:pPr marL="171450" indent="-171450" algn="just">
              <a:lnSpc>
                <a:spcPct val="150000"/>
              </a:lnSpc>
              <a:buFont typeface="Arial" panose="020B0604020202020204" pitchFamily="34" charset="0"/>
              <a:buChar char="•"/>
              <a:defRPr/>
            </a:pPr>
            <a:r>
              <a:rPr lang="en-US" sz="1200" baseline="0" dirty="0" smtClean="0">
                <a:solidFill>
                  <a:srgbClr val="000000"/>
                </a:solidFill>
                <a:latin typeface="+mn-lt"/>
              </a:rPr>
              <a:t>The large share of premature deaths from NCDs are influenced by the health-related behaviors and risk-factors. STEPs survey results, which was conducted in 2016 in Georgia </a:t>
            </a:r>
            <a:r>
              <a:rPr lang="en-US" sz="1200" b="0" baseline="0" dirty="0" smtClean="0">
                <a:solidFill>
                  <a:srgbClr val="000000"/>
                </a:solidFill>
                <a:latin typeface="+mn-lt"/>
              </a:rPr>
              <a:t>with WHO support </a:t>
            </a:r>
            <a:r>
              <a:rPr lang="en-US" sz="1200" baseline="0" dirty="0" smtClean="0">
                <a:solidFill>
                  <a:srgbClr val="000000"/>
                </a:solidFill>
                <a:latin typeface="+mn-lt"/>
              </a:rPr>
              <a:t>second time showed low physical activity, unhealthy diets, smoking and heavy alcohol consumption among the population.</a:t>
            </a:r>
          </a:p>
          <a:p>
            <a:pPr algn="just">
              <a:lnSpc>
                <a:spcPct val="150000"/>
              </a:lnSpc>
              <a:defRPr/>
            </a:pPr>
            <a:endParaRPr lang="en-US" sz="1200" baseline="0" dirty="0" smtClean="0">
              <a:solidFill>
                <a:srgbClr val="000000"/>
              </a:solidFill>
              <a:latin typeface="+mn-lt"/>
            </a:endParaRPr>
          </a:p>
          <a:p>
            <a:pPr marL="171450" indent="-171450" algn="just">
              <a:lnSpc>
                <a:spcPct val="150000"/>
              </a:lnSpc>
              <a:buFont typeface="Arial" panose="020B0604020202020204" pitchFamily="34" charset="0"/>
              <a:buChar char="•"/>
              <a:defRPr/>
            </a:pPr>
            <a:r>
              <a:rPr lang="en-US" sz="1200" b="0" dirty="0" smtClean="0">
                <a:solidFill>
                  <a:srgbClr val="000000"/>
                </a:solidFill>
                <a:latin typeface="+mn-lt"/>
              </a:rPr>
              <a:t>An</a:t>
            </a:r>
            <a:r>
              <a:rPr lang="en-US" sz="1200" b="0" baseline="0" dirty="0" smtClean="0">
                <a:solidFill>
                  <a:srgbClr val="000000"/>
                </a:solidFill>
                <a:latin typeface="+mn-lt"/>
              </a:rPr>
              <a:t> important breakthrough in this direction is an adoption of tobacco control law in May 2017, the law that is fully aligned with the WHO Framework Convention on Tobacco Control and is one of the strongest tobacco control laws in the European region. Large–scale </a:t>
            </a:r>
            <a:r>
              <a:rPr lang="en-US" sz="1200" b="0" baseline="0" dirty="0" err="1" smtClean="0">
                <a:solidFill>
                  <a:srgbClr val="000000"/>
                </a:solidFill>
                <a:latin typeface="+mn-lt"/>
              </a:rPr>
              <a:t>antitobacco</a:t>
            </a:r>
            <a:r>
              <a:rPr lang="en-US" sz="1200" b="0" baseline="0" dirty="0" smtClean="0">
                <a:solidFill>
                  <a:srgbClr val="000000"/>
                </a:solidFill>
                <a:latin typeface="+mn-lt"/>
              </a:rPr>
              <a:t> campaign and health promotion national </a:t>
            </a:r>
            <a:r>
              <a:rPr lang="en-US" sz="1200" b="0" baseline="0" dirty="0" err="1" smtClean="0">
                <a:solidFill>
                  <a:srgbClr val="000000"/>
                </a:solidFill>
                <a:latin typeface="+mn-lt"/>
              </a:rPr>
              <a:t>programme</a:t>
            </a:r>
            <a:r>
              <a:rPr lang="en-US" sz="1200" b="0" baseline="0" dirty="0" smtClean="0">
                <a:solidFill>
                  <a:srgbClr val="000000"/>
                </a:solidFill>
                <a:latin typeface="+mn-lt"/>
              </a:rPr>
              <a:t> with a strong tobacco control component will be implemented to strengthen tobacco control measures.</a:t>
            </a:r>
            <a:endParaRPr lang="en-US" sz="1200" b="0" dirty="0" smtClean="0">
              <a:solidFill>
                <a:srgbClr val="000000"/>
              </a:solidFill>
              <a:latin typeface="+mn-lt"/>
            </a:endParaRPr>
          </a:p>
          <a:p>
            <a:endParaRPr lang="en-US" dirty="0" smtClean="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normAutofit lnSpcReduction="10000"/>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Georgia has achieved remarkable progress in fight against Tuberculosis. During the last several years TB case notification has been decreasing on average by 9% annually and based on a robust and sustainable surveillance system, this trend seems to reflect a genuine reduction in incidence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2016 Georgia is not listed among the high MDR TB burden countries; </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country met MDG 6c and the Stop TB Partnership 2015 targets of reducing the prevalence and mortality rates of TB by 50% compared to 1990 and demonstrated commitment to achieve the milestone of further reducing TB incidence as part of the End TB strategy. </a:t>
            </a:r>
            <a:r>
              <a:rPr lang="en-US" dirty="0" smtClean="0"/>
              <a:t>Despite the achievements,</a:t>
            </a:r>
            <a:r>
              <a:rPr lang="en-US" baseline="0" dirty="0" smtClean="0"/>
              <a:t> anti-TB drug resistance is a key challenge for the national TB program.</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baseline="0" dirty="0" smtClean="0"/>
          </a:p>
          <a:p>
            <a:pPr algn="just"/>
            <a:r>
              <a:rPr lang="en-US" sz="1200" kern="1200" dirty="0" smtClean="0">
                <a:solidFill>
                  <a:schemeClr val="tx1"/>
                </a:solidFill>
                <a:effectLst/>
                <a:latin typeface="+mn-lt"/>
                <a:ea typeface="+mn-ea"/>
                <a:cs typeface="+mn-cs"/>
              </a:rPr>
              <a:t>Georgia is considered as a country with low prevalence of HIV/AIDS. However, in recent years incidence of HIV/AIDS is characterized by the growing trend.</a:t>
            </a:r>
            <a:endParaRPr lang="en-US" baseline="0" dirty="0" smtClean="0"/>
          </a:p>
          <a:p>
            <a:pPr algn="just"/>
            <a:endParaRPr lang="en-US" sz="1200" b="0" kern="1200" baseline="0" dirty="0" smtClean="0">
              <a:solidFill>
                <a:schemeClr val="tx1"/>
              </a:solidFill>
              <a:effectLst/>
              <a:latin typeface="+mn-lt"/>
              <a:ea typeface="+mn-ea"/>
              <a:cs typeface="+mn-cs"/>
            </a:endParaRPr>
          </a:p>
          <a:p>
            <a:pPr algn="just"/>
            <a:r>
              <a:rPr lang="en-US" sz="1200" b="0" kern="1200" dirty="0" smtClean="0">
                <a:solidFill>
                  <a:schemeClr val="tx1"/>
                </a:solidFill>
                <a:effectLst/>
                <a:latin typeface="+mn-lt"/>
                <a:ea typeface="+mn-ea"/>
                <a:cs typeface="+mn-cs"/>
              </a:rPr>
              <a:t>The Georgian Antiretroviral therapy (ART) program was recognized by the international experts as one of the best in the region due to universal access to HIV treatment, high coverage of target populations and improved quality of the program interventions. Also, Georgia one of the first in the region started implementation of WHO “Treat ALL” strategy from December 2015. </a:t>
            </a:r>
          </a:p>
          <a:p>
            <a:pPr algn="just"/>
            <a:endParaRPr lang="en-US" sz="1200" b="0" kern="1200" dirty="0" smtClean="0">
              <a:solidFill>
                <a:schemeClr val="tx1"/>
              </a:solidFill>
              <a:effectLst/>
              <a:latin typeface="+mn-lt"/>
              <a:ea typeface="+mn-ea"/>
              <a:cs typeface="+mn-cs"/>
            </a:endParaRPr>
          </a:p>
          <a:p>
            <a:pPr algn="just"/>
            <a:r>
              <a:rPr lang="en-US" sz="1200" b="0" kern="1200" dirty="0" smtClean="0">
                <a:solidFill>
                  <a:schemeClr val="tx1"/>
                </a:solidFill>
                <a:effectLst/>
                <a:latin typeface="+mn-lt"/>
                <a:ea typeface="+mn-ea"/>
                <a:cs typeface="+mn-cs"/>
              </a:rPr>
              <a:t>2017 was the first year when declining of</a:t>
            </a:r>
            <a:r>
              <a:rPr lang="en-US" sz="1200" b="0" kern="1200" baseline="0" dirty="0" smtClean="0">
                <a:solidFill>
                  <a:schemeClr val="tx1"/>
                </a:solidFill>
                <a:effectLst/>
                <a:latin typeface="+mn-lt"/>
                <a:ea typeface="+mn-ea"/>
                <a:cs typeface="+mn-cs"/>
              </a:rPr>
              <a:t> the HIV incidence was marked.</a:t>
            </a:r>
            <a:endParaRPr lang="en-US" sz="1200" b="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7737"/>
          </a:xfrm>
        </p:spPr>
      </p:sp>
      <p:sp>
        <p:nvSpPr>
          <p:cNvPr id="3" name="Notes Placeholder 2"/>
          <p:cNvSpPr>
            <a:spLocks noGrp="1"/>
          </p:cNvSpPr>
          <p:nvPr>
            <p:ph type="body" idx="1"/>
          </p:nvPr>
        </p:nvSpPr>
        <p:spPr/>
        <p:txBody>
          <a:bodyPr/>
          <a:lstStyle/>
          <a:p>
            <a:pPr marL="171450" marR="0" indent="-171450" algn="just"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just"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just"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Georgia has achieved remarkable progress in reducing under–five and neonatal mortality rates to 10.2 and 6.1 per 1000 live births respectively by 2015 thus accomplishing the Millennium Development Goal #4 (MDG) set at the 2000 Millennium Summit: Reduce by two-thirds, between 1990 and 2015, the under-five mortality rate.</a:t>
            </a: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18-Jan-18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18-Jan-18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18-Jan-18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18-Jan-18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a:t>
            </a:r>
            <a:r>
              <a:rPr lang="en-US" sz="2400" dirty="0" err="1" smtClean="0">
                <a:solidFill>
                  <a:srgbClr val="006666"/>
                </a:solidFill>
                <a:latin typeface="Arial" panose="020B0604020202020204" pitchFamily="34" charset="0"/>
                <a:cs typeface="Arial" panose="020B0604020202020204" pitchFamily="34" charset="0"/>
              </a:rPr>
              <a:t>Labo</a:t>
            </a:r>
            <a:r>
              <a:rPr lang="en-US" sz="2400" dirty="0" err="1">
                <a:solidFill>
                  <a:srgbClr val="006666"/>
                </a:solidFill>
                <a:latin typeface="Arial" panose="020B0604020202020204" pitchFamily="34" charset="0"/>
                <a:cs typeface="Arial" panose="020B0604020202020204" pitchFamily="34" charset="0"/>
              </a:rPr>
              <a:t>u</a:t>
            </a:r>
            <a:r>
              <a:rPr lang="en-US" sz="2400" dirty="0" err="1" smtClean="0">
                <a:solidFill>
                  <a:srgbClr val="006666"/>
                </a:solidFill>
                <a:latin typeface="Arial" panose="020B0604020202020204" pitchFamily="34" charset="0"/>
                <a:cs typeface="Arial" panose="020B0604020202020204" pitchFamily="34" charset="0"/>
              </a:rPr>
              <a:t>r</a:t>
            </a:r>
            <a:r>
              <a:rPr lang="en-US" sz="2400" dirty="0" smtClean="0">
                <a:solidFill>
                  <a:srgbClr val="006666"/>
                </a:solidFill>
                <a:latin typeface="Arial" panose="020B0604020202020204" pitchFamily="34" charset="0"/>
                <a:cs typeface="Arial" panose="020B0604020202020204" pitchFamily="34" charset="0"/>
              </a:rPr>
              <a:t>,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329256882"/>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17492419"/>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414821"/>
            <a:ext cx="4752528" cy="8290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4007367554"/>
              </p:ext>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41499011"/>
              </p:ext>
            </p:extLst>
          </p:nvPr>
        </p:nvGraphicFramePr>
        <p:xfrm>
          <a:off x="241817" y="836712"/>
          <a:ext cx="2972318" cy="1638741"/>
        </p:xfrm>
        <a:graphic>
          <a:graphicData uri="http://schemas.openxmlformats.org/drawingml/2006/table">
            <a:tbl>
              <a:tblPr/>
              <a:tblGrid>
                <a:gridCol w="2229239">
                  <a:extLst>
                    <a:ext uri="{9D8B030D-6E8A-4147-A177-3AD203B41FA5}">
                      <a16:colId xmlns:a16="http://schemas.microsoft.com/office/drawing/2014/main" xmlns="" val="20000"/>
                    </a:ext>
                  </a:extLst>
                </a:gridCol>
                <a:gridCol w="743079">
                  <a:extLst>
                    <a:ext uri="{9D8B030D-6E8A-4147-A177-3AD203B41FA5}">
                      <a16:colId xmlns:a16="http://schemas.microsoft.com/office/drawing/2014/main" xmlns=""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2060"/>
                          </a:solidFill>
                          <a:effectLst/>
                          <a:latin typeface="+mn-lt"/>
                          <a:ea typeface="MS PGothic" pitchFamily="34" charset="-128"/>
                        </a:rPr>
                        <a:t>National wide </a:t>
                      </a:r>
                      <a:r>
                        <a:rPr kumimoji="0" lang="en-US" sz="1500" b="1" i="0" u="none" strike="noStrike" cap="none" normalizeH="0" baseline="0" dirty="0">
                          <a:ln>
                            <a:noFill/>
                          </a:ln>
                          <a:solidFill>
                            <a:srgbClr val="002060"/>
                          </a:solidFill>
                          <a:effectLst/>
                          <a:latin typeface="+mn-lt"/>
                          <a:ea typeface="MS PGothic" pitchFamily="34" charset="-128"/>
                        </a:rPr>
                        <a:t>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170"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a:solidFill>
                  <a:srgbClr val="FF0000"/>
                </a:solidFill>
                <a:latin typeface="Arial" panose="020B0604020202020204" pitchFamily="34" charset="0"/>
              </a:rPr>
              <a:t>1,200,00</a:t>
            </a: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43000</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smtClean="0">
                <a:solidFill>
                  <a:srgbClr val="FF0000"/>
                </a:solidFill>
                <a:latin typeface="Arial" panose="020B0604020202020204" pitchFamily="34" charset="0"/>
              </a:rPr>
              <a:t>37948</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Main Challenges </a:t>
            </a:r>
            <a:r>
              <a:rPr lang="en-US" dirty="0">
                <a:solidFill>
                  <a:srgbClr val="002060"/>
                </a:solidFill>
                <a:effectLst/>
                <a:latin typeface="Arial" panose="020B0604020202020204" pitchFamily="34" charset="0"/>
                <a:cs typeface="Arial" panose="020B0604020202020204" pitchFamily="34" charset="0"/>
              </a:rPr>
              <a:t>and future </a:t>
            </a:r>
            <a:r>
              <a:rPr lang="en-US" dirty="0" smtClean="0">
                <a:solidFill>
                  <a:srgbClr val="002060"/>
                </a:solidFill>
                <a:effectLst/>
                <a:latin typeface="Arial" panose="020B0604020202020204" pitchFamily="34" charset="0"/>
                <a:cs typeface="Arial" panose="020B0604020202020204" pitchFamily="34" charset="0"/>
              </a:rPr>
              <a:t>plans… </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19200"/>
            <a:ext cx="8610600" cy="4525963"/>
          </a:xfrm>
        </p:spPr>
        <p:txBody>
          <a:bodyPr>
            <a:no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p>
          <a:p>
            <a:pPr lvl="1"/>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p>
          <a:p>
            <a:pPr marL="57150" indent="0">
              <a:spcBef>
                <a:spcPts val="1800"/>
              </a:spcBef>
              <a:buNone/>
            </a:pP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lvl="1"/>
            <a:r>
              <a:rPr lang="en-US" dirty="0">
                <a:solidFill>
                  <a:srgbClr val="002060"/>
                </a:solidFill>
                <a:latin typeface="Arial" panose="020B0604020202020204" pitchFamily="34" charset="0"/>
                <a:cs typeface="Arial" panose="020B0604020202020204" pitchFamily="34" charset="0"/>
              </a:rPr>
              <a:t>Already started and is continuing expand access to outpatient </a:t>
            </a:r>
            <a:r>
              <a:rPr lang="en-US" dirty="0" smtClean="0">
                <a:solidFill>
                  <a:srgbClr val="002060"/>
                </a:solidFill>
                <a:latin typeface="Arial" panose="020B0604020202020204" pitchFamily="34" charset="0"/>
                <a:cs typeface="Arial" panose="020B0604020202020204" pitchFamily="34" charset="0"/>
              </a:rPr>
              <a:t>drugs</a:t>
            </a:r>
          </a:p>
          <a:p>
            <a:pPr marL="403225" indent="-403225">
              <a:spcBef>
                <a:spcPts val="1800"/>
              </a:spcBef>
              <a:buNone/>
            </a:pPr>
            <a:r>
              <a:rPr lang="en-US" dirty="0" smtClean="0"/>
              <a:t>▪    </a:t>
            </a:r>
            <a:r>
              <a:rPr lang="en-US" b="0" dirty="0" smtClean="0">
                <a:latin typeface="Arial" panose="020B0604020202020204" pitchFamily="34" charset="0"/>
                <a:cs typeface="Arial" panose="020B0604020202020204" pitchFamily="34" charset="0"/>
              </a:rPr>
              <a:t>Purchasing strategies </a:t>
            </a:r>
            <a:r>
              <a:rPr lang="en-US" b="0" dirty="0">
                <a:latin typeface="Arial" panose="020B0604020202020204" pitchFamily="34" charset="0"/>
                <a:cs typeface="Arial" panose="020B0604020202020204" pitchFamily="34" charset="0"/>
              </a:rPr>
              <a:t>need improvement </a:t>
            </a:r>
            <a:r>
              <a:rPr lang="en-US" b="0" dirty="0" smtClean="0">
                <a:latin typeface="Arial" panose="020B0604020202020204" pitchFamily="34" charset="0"/>
                <a:cs typeface="Arial" panose="020B0604020202020204" pitchFamily="34" charset="0"/>
              </a:rPr>
              <a:t>for ensuring quality and containing costs</a:t>
            </a:r>
          </a:p>
          <a:p>
            <a:pPr lvl="1"/>
            <a:r>
              <a:rPr lang="en-GB" dirty="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lvl="1"/>
            <a:endParaRPr lang="en-US" b="0" dirty="0" smtClean="0">
              <a:solidFill>
                <a:srgbClr val="C00000"/>
              </a:solidFill>
              <a:latin typeface="Arial" panose="020B0604020202020204" pitchFamily="34" charset="0"/>
              <a:cs typeface="Arial" panose="020B0604020202020204" pitchFamily="34" charset="0"/>
            </a:endParaRP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16</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747229"/>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853292916"/>
              </p:ext>
            </p:extLst>
          </p:nvPr>
        </p:nvGraphicFramePr>
        <p:xfrm>
          <a:off x="-381000" y="111506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660485"/>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859038" y="1165429"/>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82627" y="1282238"/>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855028" y="1904093"/>
            <a:ext cx="2952088" cy="523220"/>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11 months of </a:t>
            </a:r>
            <a:r>
              <a:rPr lang="ka-GE" sz="1400" dirty="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489365"/>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851018" y="2432785"/>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47327" y="1904093"/>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a:solidFill>
                  <a:schemeClr val="bg1"/>
                </a:solidFill>
              </a:rPr>
              <a:t>4.</a:t>
            </a:r>
            <a:r>
              <a:rPr lang="ka-GE" sz="1600" b="1" dirty="0">
                <a:solidFill>
                  <a:schemeClr val="bg1"/>
                </a:solidFill>
              </a:rPr>
              <a:t>8</a:t>
            </a:r>
            <a:r>
              <a:rPr lang="en-US" sz="1600" b="1" dirty="0">
                <a:solidFill>
                  <a:schemeClr val="bg1"/>
                </a:solidFill>
              </a:rPr>
              <a:t> %</a:t>
            </a:r>
          </a:p>
        </p:txBody>
      </p:sp>
      <p:graphicFrame>
        <p:nvGraphicFramePr>
          <p:cNvPr id="15" name="Chart 14"/>
          <p:cNvGraphicFramePr/>
          <p:nvPr>
            <p:extLst>
              <p:ext uri="{D42A27DB-BD31-4B8C-83A1-F6EECF244321}">
                <p14:modId xmlns:p14="http://schemas.microsoft.com/office/powerpoint/2010/main" val="1136361561"/>
              </p:ext>
            </p:extLst>
          </p:nvPr>
        </p:nvGraphicFramePr>
        <p:xfrm>
          <a:off x="1371600" y="3657600"/>
          <a:ext cx="531422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1786126183"/>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2016</a:t>
              </a: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13 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2009-2016</a:t>
              </a: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347588841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949151966"/>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6248</TotalTime>
  <Words>2742</Words>
  <Application>Microsoft Office PowerPoint</Application>
  <PresentationFormat>On-screen Show (4:3)</PresentationFormat>
  <Paragraphs>229</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სოფლის ექიმი პჯდ საბჭო 21 01 14 (4)</vt:lpstr>
      <vt:lpstr>Microsoft Excel Chart</vt:lpstr>
      <vt:lpstr> HEALTH SYSTEM ACHIEVEMENTS AND CHALLENGES GEORGIA   </vt:lpstr>
      <vt:lpstr>Demographic and Socio-Economic Situation, 2016 </vt:lpstr>
      <vt:lpstr>25 years: Collapse, Stabilization, Acceleration, Development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Coverage of Healthcare services</vt:lpstr>
      <vt:lpstr>National Hepatitis C Elimination Program  </vt:lpstr>
      <vt:lpstr>PowerPoint Presentation</vt:lpstr>
      <vt:lpstr>Main Challenges and future plans…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Sopo Belkania</cp:lastModifiedBy>
  <cp:revision>693</cp:revision>
  <cp:lastPrinted>2018-01-18T15:42:53Z</cp:lastPrinted>
  <dcterms:created xsi:type="dcterms:W3CDTF">2012-02-03T10:47:59Z</dcterms:created>
  <dcterms:modified xsi:type="dcterms:W3CDTF">2018-01-18T16:07:42Z</dcterms:modified>
</cp:coreProperties>
</file>